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93" r:id="rId2"/>
    <p:sldId id="394" r:id="rId3"/>
    <p:sldId id="395" r:id="rId4"/>
    <p:sldId id="396" r:id="rId5"/>
    <p:sldId id="397" r:id="rId6"/>
    <p:sldId id="398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7FF"/>
    <a:srgbClr val="CCECFF"/>
    <a:srgbClr val="F8F2F2"/>
    <a:srgbClr val="EEE5E2"/>
    <a:srgbClr val="FAFD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8344" autoAdjust="0"/>
    <p:restoredTop sz="94660"/>
  </p:normalViewPr>
  <p:slideViewPr>
    <p:cSldViewPr>
      <p:cViewPr varScale="1">
        <p:scale>
          <a:sx n="83" d="100"/>
          <a:sy n="83" d="100"/>
        </p:scale>
        <p:origin x="-78" y="-6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322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8F76B-8413-4A39-889B-FE997407A71A}" type="datetimeFigureOut">
              <a:rPr lang="ko-KR" altLang="en-US" smtClean="0"/>
              <a:pPr/>
              <a:t>2014-02-10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C7A67-D2CC-4D26-AFDF-E15FE189B4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92169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60211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8B7EED2-D241-4C4A-8BB3-83284378E876}" type="datetimeFigureOut">
              <a:rPr lang="ko-KR" altLang="en-US" smtClean="0"/>
              <a:pPr/>
              <a:t>2014-02-10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94CB13-8902-4AC4-A04C-CF932607541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48689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bg>
      <p:bgPr>
        <a:solidFill>
          <a:srgbClr val="FAFD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74120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37242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solidFill>
          <a:srgbClr val="FAFD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07867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bg>
      <p:bgPr>
        <a:solidFill>
          <a:srgbClr val="F8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21322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bg>
      <p:bgPr>
        <a:solidFill>
          <a:srgbClr val="EB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901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8B7EED2-D241-4C4A-8BB3-83284378E876}" type="datetimeFigureOut">
              <a:rPr lang="ko-KR" altLang="en-US" smtClean="0"/>
              <a:pPr/>
              <a:t>2014-02-10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94CB13-8902-4AC4-A04C-CF932607541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42627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8B7EED2-D241-4C4A-8BB3-83284378E876}" type="datetimeFigureOut">
              <a:rPr lang="ko-KR" altLang="en-US" smtClean="0"/>
              <a:pPr/>
              <a:t>2014-02-10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94CB13-8902-4AC4-A04C-CF932607541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6726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8B7EED2-D241-4C4A-8BB3-83284378E876}" type="datetimeFigureOut">
              <a:rPr lang="ko-KR" altLang="en-US" smtClean="0"/>
              <a:pPr/>
              <a:t>2014-02-10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94CB13-8902-4AC4-A04C-CF932607541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3398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8B7EED2-D241-4C4A-8BB3-83284378E876}" type="datetimeFigureOut">
              <a:rPr lang="ko-KR" altLang="en-US" smtClean="0"/>
              <a:pPr/>
              <a:t>2014-02-10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94CB13-8902-4AC4-A04C-CF932607541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89509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박준구\2011공유폴더\대표브랜드\대한민국자원봉사+매뉴얼\그래픽모티브-직선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52188"/>
            <a:ext cx="1071340" cy="35247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638604" y="107107"/>
            <a:ext cx="1368152" cy="27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1836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5"/>
          <p:cNvGrpSpPr>
            <a:grpSpLocks/>
          </p:cNvGrpSpPr>
          <p:nvPr/>
        </p:nvGrpSpPr>
        <p:grpSpPr bwMode="auto">
          <a:xfrm>
            <a:off x="278423" y="620691"/>
            <a:ext cx="8573966" cy="504825"/>
            <a:chOff x="273050" y="957263"/>
            <a:chExt cx="9288463" cy="600075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281211" y="980729"/>
              <a:ext cx="9271570" cy="576064"/>
            </a:xfrm>
            <a:prstGeom prst="roundRect">
              <a:avLst>
                <a:gd name="adj" fmla="val 11155"/>
              </a:avLst>
            </a:prstGeom>
            <a:solidFill>
              <a:schemeClr val="bg1"/>
            </a:solidFill>
            <a:ln w="50800" cmpd="thickThin"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50000">
                    <a:schemeClr val="tx2">
                      <a:lumMod val="40000"/>
                      <a:lumOff val="6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0" scaled="0"/>
              </a:gradFill>
            </a:ln>
            <a:effectLst>
              <a:outerShdw blurRad="25400" dist="25400" dir="5400000" algn="tl" rotWithShape="0">
                <a:schemeClr val="tx2">
                  <a:lumMod val="50000"/>
                  <a:alpha val="36000"/>
                </a:scheme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lang="ko-KR" alt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5" name="내용 개체 틀 31"/>
            <p:cNvSpPr txBox="1">
              <a:spLocks/>
            </p:cNvSpPr>
            <p:nvPr/>
          </p:nvSpPr>
          <p:spPr bwMode="auto">
            <a:xfrm>
              <a:off x="273050" y="957263"/>
              <a:ext cx="928846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406400" indent="-223838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1pPr>
              <a:lvl2pPr marL="742950" indent="-28575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2pPr>
              <a:lvl3pPr marL="11430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3pPr>
              <a:lvl4pPr marL="16002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4pPr>
              <a:lvl5pPr marL="20574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5pPr>
              <a:lvl6pPr marL="25146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6pPr>
              <a:lvl7pPr marL="29718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7pPr>
              <a:lvl8pPr marL="34290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8pPr>
              <a:lvl9pPr marL="38862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9pPr>
            </a:lstStyle>
            <a:p>
              <a:pPr latinLnBrk="0">
                <a:spcBef>
                  <a:spcPct val="20000"/>
                </a:spcBef>
              </a:pP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7.1 VMS 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인증센터 </a:t>
              </a: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– 1365 </a:t>
              </a:r>
              <a:r>
                <a:rPr kumimoji="0" lang="ko-KR" altLang="en-US" sz="16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수요처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연계</a:t>
              </a:r>
              <a:endParaRPr kumimoji="0" lang="en-US" altLang="ko-K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78423" y="87017"/>
            <a:ext cx="39180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ko-KR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Ⅶ. </a:t>
            </a:r>
            <a:r>
              <a:rPr lang="ko-KR" altLang="en-US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연계관리</a:t>
            </a:r>
            <a:endParaRPr lang="en-US" altLang="ko-KR" sz="2000" dirty="0" smtClean="0">
              <a:solidFill>
                <a:srgbClr val="006699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916832"/>
            <a:ext cx="6101615" cy="3805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직사각형 12"/>
          <p:cNvSpPr/>
          <p:nvPr/>
        </p:nvSpPr>
        <p:spPr bwMode="auto">
          <a:xfrm>
            <a:off x="1449942" y="4704124"/>
            <a:ext cx="3426644" cy="1770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ea typeface="산돌고딕B" pitchFamily="18" charset="-127"/>
            </a:endParaRPr>
          </a:p>
        </p:txBody>
      </p:sp>
      <p:sp>
        <p:nvSpPr>
          <p:cNvPr id="16" name="타원 15"/>
          <p:cNvSpPr/>
          <p:nvPr/>
        </p:nvSpPr>
        <p:spPr bwMode="auto">
          <a:xfrm>
            <a:off x="1295416" y="4537969"/>
            <a:ext cx="261389" cy="25918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kumimoji="1" lang="ko-KR" altLang="en-US" sz="1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588224" y="1916832"/>
            <a:ext cx="2406650" cy="2636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회원관리 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&gt; </a:t>
            </a:r>
            <a:r>
              <a:rPr lang="ko-KR" alt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수요처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정보 클릭</a:t>
            </a:r>
            <a:endParaRPr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인증센터 검색 클릭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/>
            </a:r>
            <a:b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</a:b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endParaRPr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algn="l" latinLnBrk="0">
              <a:lnSpc>
                <a:spcPct val="110000"/>
              </a:lnSpc>
              <a:spcBef>
                <a:spcPts val="1000"/>
              </a:spcBef>
            </a:pPr>
            <a:r>
              <a:rPr lang="en-US" altLang="ko-KR" sz="1200" dirty="0" smtClean="0">
                <a:solidFill>
                  <a:srgbClr val="FF0000"/>
                </a:solidFill>
                <a:latin typeface="+mn-ea"/>
              </a:rPr>
              <a:t>* </a:t>
            </a:r>
            <a:r>
              <a:rPr lang="ko-KR" altLang="en-US" sz="1200" dirty="0" smtClean="0">
                <a:solidFill>
                  <a:srgbClr val="FF0000"/>
                </a:solidFill>
                <a:latin typeface="+mn-ea"/>
              </a:rPr>
              <a:t>목적</a:t>
            </a:r>
            <a:r>
              <a:rPr lang="en-US" altLang="ko-KR" sz="1200" dirty="0" smtClean="0">
                <a:solidFill>
                  <a:srgbClr val="FF0000"/>
                </a:solidFill>
                <a:latin typeface="+mn-ea"/>
              </a:rPr>
              <a:t>: 1365 </a:t>
            </a:r>
            <a:r>
              <a:rPr lang="ko-KR" altLang="en-US" sz="1200" dirty="0" smtClean="0">
                <a:solidFill>
                  <a:srgbClr val="FF0000"/>
                </a:solidFill>
                <a:latin typeface="+mn-ea"/>
              </a:rPr>
              <a:t>와 </a:t>
            </a:r>
            <a:r>
              <a:rPr lang="en-US" altLang="ko-KR" sz="1200" dirty="0" smtClean="0">
                <a:solidFill>
                  <a:srgbClr val="FF0000"/>
                </a:solidFill>
                <a:latin typeface="+mn-ea"/>
              </a:rPr>
              <a:t>VMS </a:t>
            </a:r>
            <a:r>
              <a:rPr lang="ko-KR" altLang="en-US" sz="1200" dirty="0" err="1" smtClean="0">
                <a:solidFill>
                  <a:srgbClr val="FF0000"/>
                </a:solidFill>
                <a:latin typeface="+mn-ea"/>
              </a:rPr>
              <a:t>연계시</a:t>
            </a:r>
            <a:r>
              <a:rPr lang="ko-KR" altLang="en-US" sz="1200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ko-KR" sz="1200" dirty="0" smtClean="0">
                <a:solidFill>
                  <a:srgbClr val="FF0000"/>
                </a:solidFill>
                <a:latin typeface="+mn-ea"/>
              </a:rPr>
              <a:t>VMS</a:t>
            </a:r>
            <a:r>
              <a:rPr lang="ko-KR" altLang="en-US" sz="1200" dirty="0" smtClean="0">
                <a:solidFill>
                  <a:srgbClr val="FF0000"/>
                </a:solidFill>
                <a:latin typeface="+mn-ea"/>
              </a:rPr>
              <a:t>측에서 </a:t>
            </a:r>
            <a:r>
              <a:rPr lang="ko-KR" altLang="en-US" sz="1200" dirty="0" err="1" smtClean="0">
                <a:solidFill>
                  <a:srgbClr val="FF0000"/>
                </a:solidFill>
                <a:latin typeface="+mn-ea"/>
              </a:rPr>
              <a:t>수요처</a:t>
            </a:r>
            <a:r>
              <a:rPr lang="ko-KR" altLang="en-US" sz="1200" dirty="0" smtClean="0">
                <a:solidFill>
                  <a:srgbClr val="FF0000"/>
                </a:solidFill>
                <a:latin typeface="+mn-ea"/>
              </a:rPr>
              <a:t> 통계로 활용</a:t>
            </a:r>
            <a:endParaRPr lang="en-US" altLang="ko-KR" sz="1200" dirty="0">
              <a:solidFill>
                <a:srgbClr val="FF0000"/>
              </a:solidFill>
              <a:latin typeface="+mn-ea"/>
            </a:endParaRPr>
          </a:p>
          <a:p>
            <a:pPr algn="l" latinLnBrk="0">
              <a:lnSpc>
                <a:spcPct val="110000"/>
              </a:lnSpc>
              <a:spcBef>
                <a:spcPts val="1000"/>
              </a:spcBef>
            </a:pPr>
            <a:r>
              <a:rPr lang="en-US" altLang="ko-KR" sz="1200" dirty="0">
                <a:solidFill>
                  <a:srgbClr val="FF0000"/>
                </a:solidFill>
                <a:latin typeface="+mn-ea"/>
              </a:rPr>
              <a:t>* </a:t>
            </a:r>
            <a:r>
              <a:rPr lang="ko-KR" altLang="en-US" sz="1200" dirty="0" smtClean="0">
                <a:solidFill>
                  <a:srgbClr val="FF0000"/>
                </a:solidFill>
                <a:latin typeface="+mn-ea"/>
              </a:rPr>
              <a:t>대상</a:t>
            </a:r>
            <a:r>
              <a:rPr lang="en-US" altLang="ko-KR" sz="1200" dirty="0" smtClean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1200" dirty="0" smtClean="0">
                <a:solidFill>
                  <a:srgbClr val="FF0000"/>
                </a:solidFill>
                <a:latin typeface="+mn-ea"/>
              </a:rPr>
              <a:t>해당 </a:t>
            </a:r>
            <a:r>
              <a:rPr lang="ko-KR" altLang="en-US" sz="1200" dirty="0">
                <a:solidFill>
                  <a:srgbClr val="FF0000"/>
                </a:solidFill>
                <a:latin typeface="+mn-ea"/>
              </a:rPr>
              <a:t>메뉴는  </a:t>
            </a:r>
            <a:r>
              <a:rPr lang="en-US" altLang="ko-KR" sz="1200" dirty="0">
                <a:solidFill>
                  <a:srgbClr val="FF0000"/>
                </a:solidFill>
                <a:latin typeface="+mn-ea"/>
              </a:rPr>
              <a:t>1365 </a:t>
            </a:r>
            <a:r>
              <a:rPr lang="ko-KR" altLang="en-US" sz="1200" dirty="0">
                <a:solidFill>
                  <a:srgbClr val="FF0000"/>
                </a:solidFill>
                <a:latin typeface="+mn-ea"/>
              </a:rPr>
              <a:t>와 </a:t>
            </a:r>
            <a:r>
              <a:rPr lang="en-US" altLang="ko-KR" sz="1200" dirty="0">
                <a:solidFill>
                  <a:srgbClr val="FF0000"/>
                </a:solidFill>
                <a:latin typeface="+mn-ea"/>
              </a:rPr>
              <a:t>VMS </a:t>
            </a:r>
            <a:r>
              <a:rPr lang="ko-KR" altLang="en-US" sz="1200" dirty="0">
                <a:solidFill>
                  <a:srgbClr val="FF0000"/>
                </a:solidFill>
                <a:latin typeface="+mn-ea"/>
              </a:rPr>
              <a:t>에 동시에 등록된 수요처만 대상</a:t>
            </a:r>
            <a:r>
              <a:rPr lang="en-US" altLang="ko-KR" sz="1200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200" dirty="0" err="1">
                <a:solidFill>
                  <a:srgbClr val="FF0000"/>
                </a:solidFill>
                <a:latin typeface="+mn-ea"/>
              </a:rPr>
              <a:t>그외의</a:t>
            </a:r>
            <a:r>
              <a:rPr lang="ko-KR" altLang="en-US" sz="1200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1200" dirty="0" err="1">
                <a:solidFill>
                  <a:srgbClr val="FF0000"/>
                </a:solidFill>
                <a:latin typeface="+mn-ea"/>
              </a:rPr>
              <a:t>수요처는</a:t>
            </a:r>
            <a:r>
              <a:rPr lang="ko-KR" altLang="en-US" sz="1200" dirty="0">
                <a:solidFill>
                  <a:srgbClr val="FF0000"/>
                </a:solidFill>
                <a:latin typeface="+mn-ea"/>
              </a:rPr>
              <a:t> 해당사항 </a:t>
            </a:r>
            <a:r>
              <a:rPr lang="ko-KR" altLang="en-US" sz="1200" dirty="0" smtClean="0">
                <a:solidFill>
                  <a:srgbClr val="FF0000"/>
                </a:solidFill>
                <a:latin typeface="+mn-ea"/>
              </a:rPr>
              <a:t>없음</a:t>
            </a:r>
            <a:endParaRPr lang="en-US" altLang="ko-KR" sz="1200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385026" y="2731059"/>
            <a:ext cx="493546" cy="1770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ea typeface="산돌고딕B" pitchFamily="18" charset="-127"/>
            </a:endParaRPr>
          </a:p>
        </p:txBody>
      </p:sp>
      <p:sp>
        <p:nvSpPr>
          <p:cNvPr id="11" name="타원 10"/>
          <p:cNvSpPr/>
          <p:nvPr/>
        </p:nvSpPr>
        <p:spPr bwMode="auto">
          <a:xfrm>
            <a:off x="251520" y="2564904"/>
            <a:ext cx="261389" cy="25918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kumimoji="1" lang="ko-KR" altLang="en-US" sz="1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55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78423" y="87017"/>
            <a:ext cx="39180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ko-KR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Ⅶ. </a:t>
            </a:r>
            <a:r>
              <a:rPr lang="ko-KR" altLang="en-US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연계관리</a:t>
            </a:r>
            <a:endParaRPr lang="en-US" altLang="ko-KR" sz="2000" dirty="0" smtClean="0">
              <a:solidFill>
                <a:srgbClr val="006699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2" name="그룹 25"/>
          <p:cNvGrpSpPr>
            <a:grpSpLocks/>
          </p:cNvGrpSpPr>
          <p:nvPr/>
        </p:nvGrpSpPr>
        <p:grpSpPr bwMode="auto">
          <a:xfrm>
            <a:off x="278423" y="620691"/>
            <a:ext cx="8573966" cy="504825"/>
            <a:chOff x="273050" y="957263"/>
            <a:chExt cx="9288463" cy="600075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281211" y="980729"/>
              <a:ext cx="9271570" cy="576064"/>
            </a:xfrm>
            <a:prstGeom prst="roundRect">
              <a:avLst>
                <a:gd name="adj" fmla="val 11155"/>
              </a:avLst>
            </a:prstGeom>
            <a:solidFill>
              <a:schemeClr val="bg1"/>
            </a:solidFill>
            <a:ln w="50800" cmpd="thickThin"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50000">
                    <a:schemeClr val="tx2">
                      <a:lumMod val="40000"/>
                      <a:lumOff val="6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0" scaled="0"/>
              </a:gradFill>
            </a:ln>
            <a:effectLst>
              <a:outerShdw blurRad="25400" dist="25400" dir="5400000" algn="tl" rotWithShape="0">
                <a:schemeClr val="tx2">
                  <a:lumMod val="50000"/>
                  <a:alpha val="36000"/>
                </a:scheme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lang="ko-KR" alt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6" name="내용 개체 틀 31"/>
            <p:cNvSpPr txBox="1">
              <a:spLocks/>
            </p:cNvSpPr>
            <p:nvPr/>
          </p:nvSpPr>
          <p:spPr bwMode="auto">
            <a:xfrm>
              <a:off x="273050" y="957263"/>
              <a:ext cx="928846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406400" indent="-223838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1pPr>
              <a:lvl2pPr marL="742950" indent="-28575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2pPr>
              <a:lvl3pPr marL="11430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3pPr>
              <a:lvl4pPr marL="16002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4pPr>
              <a:lvl5pPr marL="20574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5pPr>
              <a:lvl6pPr marL="25146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6pPr>
              <a:lvl7pPr marL="29718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7pPr>
              <a:lvl8pPr marL="34290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8pPr>
              <a:lvl9pPr marL="38862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9pPr>
            </a:lstStyle>
            <a:p>
              <a:pPr latinLnBrk="0">
                <a:spcBef>
                  <a:spcPct val="20000"/>
                </a:spcBef>
              </a:pP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7.1 VMS 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인증센터 </a:t>
              </a: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– 1365 </a:t>
              </a:r>
              <a:r>
                <a:rPr kumimoji="0" lang="ko-KR" altLang="en-US" sz="16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수요처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연계</a:t>
              </a:r>
              <a:endParaRPr kumimoji="0" lang="en-US" altLang="ko-K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1" name="그림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423" y="1916832"/>
            <a:ext cx="6096852" cy="3810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직사각형 27"/>
          <p:cNvSpPr/>
          <p:nvPr/>
        </p:nvSpPr>
        <p:spPr bwMode="auto">
          <a:xfrm>
            <a:off x="1478494" y="2863602"/>
            <a:ext cx="3426644" cy="70941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ea typeface="산돌고딕B" pitchFamily="18" charset="-127"/>
            </a:endParaRPr>
          </a:p>
        </p:txBody>
      </p:sp>
      <p:sp>
        <p:nvSpPr>
          <p:cNvPr id="29" name="타원 28"/>
          <p:cNvSpPr/>
          <p:nvPr/>
        </p:nvSpPr>
        <p:spPr bwMode="auto">
          <a:xfrm>
            <a:off x="1217105" y="2734011"/>
            <a:ext cx="261389" cy="25918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kumimoji="1" lang="ko-KR" altLang="en-US" sz="1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 bwMode="auto">
          <a:xfrm>
            <a:off x="2689298" y="2515035"/>
            <a:ext cx="1954710" cy="1770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ea typeface="산돌고딕B" pitchFamily="18" charset="-127"/>
            </a:endParaRPr>
          </a:p>
        </p:txBody>
      </p:sp>
      <p:sp>
        <p:nvSpPr>
          <p:cNvPr id="31" name="타원 30"/>
          <p:cNvSpPr/>
          <p:nvPr/>
        </p:nvSpPr>
        <p:spPr bwMode="auto">
          <a:xfrm>
            <a:off x="2502998" y="2348880"/>
            <a:ext cx="261389" cy="25918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맑은 고딕" pitchFamily="50" charset="-127"/>
              </a:rPr>
              <a:t>2</a:t>
            </a:r>
            <a:endParaRPr kumimoji="1" lang="ko-KR" altLang="en-US" sz="1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/>
          <p:cNvSpPr/>
          <p:nvPr/>
        </p:nvSpPr>
        <p:spPr bwMode="auto">
          <a:xfrm>
            <a:off x="1435178" y="2515035"/>
            <a:ext cx="1213626" cy="1770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ea typeface="산돌고딕B" pitchFamily="18" charset="-127"/>
            </a:endParaRPr>
          </a:p>
        </p:txBody>
      </p:sp>
      <p:sp>
        <p:nvSpPr>
          <p:cNvPr id="34" name="타원 33"/>
          <p:cNvSpPr/>
          <p:nvPr/>
        </p:nvSpPr>
        <p:spPr bwMode="auto">
          <a:xfrm>
            <a:off x="1280652" y="2348880"/>
            <a:ext cx="261389" cy="25918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kumimoji="1" lang="ko-KR" altLang="en-US" sz="1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6629846" y="1934502"/>
            <a:ext cx="2406650" cy="235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지역본부 선택 </a:t>
            </a:r>
            <a:endParaRPr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에 등록되어 있는 </a:t>
            </a:r>
            <a:r>
              <a:rPr lang="ko-KR" alt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인증센터명을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입력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-&gt;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검색 클릭</a:t>
            </a:r>
            <a:endParaRPr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검색된 목록에서 해당 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</a:t>
            </a:r>
            <a:r>
              <a:rPr lang="ko-KR" alt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인증센터명</a:t>
            </a:r>
            <a:r>
              <a:rPr lang="ko-KR" alt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을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선택</a:t>
            </a:r>
            <a:endParaRPr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55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78423" y="87017"/>
            <a:ext cx="39180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ko-KR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Ⅶ. </a:t>
            </a:r>
            <a:r>
              <a:rPr lang="ko-KR" altLang="en-US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연계관리</a:t>
            </a:r>
            <a:endParaRPr lang="en-US" altLang="ko-KR" sz="2000" dirty="0" smtClean="0">
              <a:solidFill>
                <a:srgbClr val="006699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2" name="그룹 25"/>
          <p:cNvGrpSpPr>
            <a:grpSpLocks/>
          </p:cNvGrpSpPr>
          <p:nvPr/>
        </p:nvGrpSpPr>
        <p:grpSpPr bwMode="auto">
          <a:xfrm>
            <a:off x="278423" y="620691"/>
            <a:ext cx="8573966" cy="504825"/>
            <a:chOff x="273050" y="957263"/>
            <a:chExt cx="9288463" cy="600075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281211" y="980729"/>
              <a:ext cx="9271570" cy="576064"/>
            </a:xfrm>
            <a:prstGeom prst="roundRect">
              <a:avLst>
                <a:gd name="adj" fmla="val 11155"/>
              </a:avLst>
            </a:prstGeom>
            <a:solidFill>
              <a:schemeClr val="bg1"/>
            </a:solidFill>
            <a:ln w="50800" cmpd="thickThin"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50000">
                    <a:schemeClr val="tx2">
                      <a:lumMod val="40000"/>
                      <a:lumOff val="6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0" scaled="0"/>
              </a:gradFill>
            </a:ln>
            <a:effectLst>
              <a:outerShdw blurRad="25400" dist="25400" dir="5400000" algn="tl" rotWithShape="0">
                <a:schemeClr val="tx2">
                  <a:lumMod val="50000"/>
                  <a:alpha val="36000"/>
                </a:scheme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lang="ko-KR" alt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6" name="내용 개체 틀 31"/>
            <p:cNvSpPr txBox="1">
              <a:spLocks/>
            </p:cNvSpPr>
            <p:nvPr/>
          </p:nvSpPr>
          <p:spPr bwMode="auto">
            <a:xfrm>
              <a:off x="273050" y="957263"/>
              <a:ext cx="928846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406400" indent="-223838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1pPr>
              <a:lvl2pPr marL="742950" indent="-28575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2pPr>
              <a:lvl3pPr marL="11430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3pPr>
              <a:lvl4pPr marL="16002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4pPr>
              <a:lvl5pPr marL="20574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5pPr>
              <a:lvl6pPr marL="25146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6pPr>
              <a:lvl7pPr marL="29718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7pPr>
              <a:lvl8pPr marL="34290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8pPr>
              <a:lvl9pPr marL="38862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9pPr>
            </a:lstStyle>
            <a:p>
              <a:pPr latinLnBrk="0">
                <a:spcBef>
                  <a:spcPct val="20000"/>
                </a:spcBef>
              </a:pPr>
              <a:r>
                <a:rPr kumimoji="0" lang="en-US" altLang="ko-KR" sz="16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</a:t>
              </a: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.1 VMS 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인증센터 </a:t>
              </a: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– 1365 </a:t>
              </a:r>
              <a:r>
                <a:rPr kumimoji="0" lang="ko-KR" altLang="en-US" sz="16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수요처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연계</a:t>
              </a:r>
              <a:endParaRPr kumimoji="0" lang="en-US" altLang="ko-K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그림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423" y="1922724"/>
            <a:ext cx="6096852" cy="3810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직사각형 17"/>
          <p:cNvSpPr/>
          <p:nvPr/>
        </p:nvSpPr>
        <p:spPr bwMode="auto">
          <a:xfrm>
            <a:off x="2135985" y="3893528"/>
            <a:ext cx="747835" cy="1962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ea typeface="산돌고딕B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1908319" y="3768813"/>
            <a:ext cx="261389" cy="25918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kumimoji="1" lang="ko-KR" altLang="en-US" sz="1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588224" y="1916832"/>
            <a:ext cx="2406650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 </a:t>
            </a:r>
            <a:r>
              <a:rPr lang="ko-KR" alt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수요처인증센터의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인증번호 확인 링크 클릭 링크를 클릭하면 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인증서 로그인 창이 </a:t>
            </a:r>
            <a:r>
              <a:rPr lang="ko-KR" alt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오픈됨</a:t>
            </a:r>
            <a:endParaRPr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55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25"/>
          <p:cNvGrpSpPr>
            <a:grpSpLocks/>
          </p:cNvGrpSpPr>
          <p:nvPr/>
        </p:nvGrpSpPr>
        <p:grpSpPr bwMode="auto">
          <a:xfrm>
            <a:off x="278423" y="620691"/>
            <a:ext cx="8573966" cy="504825"/>
            <a:chOff x="273050" y="957263"/>
            <a:chExt cx="9288463" cy="600075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281211" y="980729"/>
              <a:ext cx="9271570" cy="576064"/>
            </a:xfrm>
            <a:prstGeom prst="roundRect">
              <a:avLst>
                <a:gd name="adj" fmla="val 11155"/>
              </a:avLst>
            </a:prstGeom>
            <a:solidFill>
              <a:schemeClr val="bg1"/>
            </a:solidFill>
            <a:ln w="50800" cmpd="thickThin"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50000">
                    <a:schemeClr val="tx2">
                      <a:lumMod val="40000"/>
                      <a:lumOff val="6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0" scaled="0"/>
              </a:gradFill>
            </a:ln>
            <a:effectLst>
              <a:outerShdw blurRad="25400" dist="25400" dir="5400000" algn="tl" rotWithShape="0">
                <a:schemeClr val="tx2">
                  <a:lumMod val="50000"/>
                  <a:alpha val="36000"/>
                </a:scheme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lang="ko-KR" alt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6" name="내용 개체 틀 31"/>
            <p:cNvSpPr txBox="1">
              <a:spLocks/>
            </p:cNvSpPr>
            <p:nvPr/>
          </p:nvSpPr>
          <p:spPr bwMode="auto">
            <a:xfrm>
              <a:off x="273050" y="957263"/>
              <a:ext cx="928846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406400" indent="-223838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1pPr>
              <a:lvl2pPr marL="742950" indent="-28575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2pPr>
              <a:lvl3pPr marL="11430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3pPr>
              <a:lvl4pPr marL="16002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4pPr>
              <a:lvl5pPr marL="20574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5pPr>
              <a:lvl6pPr marL="25146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6pPr>
              <a:lvl7pPr marL="29718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7pPr>
              <a:lvl8pPr marL="34290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8pPr>
              <a:lvl9pPr marL="38862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9pPr>
            </a:lstStyle>
            <a:p>
              <a:pPr latinLnBrk="0">
                <a:spcBef>
                  <a:spcPct val="20000"/>
                </a:spcBef>
              </a:pP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7.1 VMS 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인증센터 </a:t>
              </a: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– 1365 </a:t>
              </a:r>
              <a:r>
                <a:rPr kumimoji="0" lang="ko-KR" altLang="en-US" sz="16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수요처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연계</a:t>
              </a:r>
              <a:endParaRPr kumimoji="0" lang="en-US" altLang="ko-K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0740" b="13805"/>
          <a:stretch/>
        </p:blipFill>
        <p:spPr>
          <a:xfrm>
            <a:off x="971600" y="1268760"/>
            <a:ext cx="4308523" cy="5320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직사각형 17"/>
          <p:cNvSpPr/>
          <p:nvPr/>
        </p:nvSpPr>
        <p:spPr bwMode="auto">
          <a:xfrm>
            <a:off x="1187624" y="3701017"/>
            <a:ext cx="3600400" cy="5200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ea typeface="산돌고딕B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989392" y="3571425"/>
            <a:ext cx="261389" cy="25918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kumimoji="1" lang="ko-KR" altLang="en-US" sz="1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084168" y="1700808"/>
            <a:ext cx="2406650" cy="123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 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인증서 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로그인 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-&gt;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인증 후 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사이트에서 인증번호 검색</a:t>
            </a:r>
            <a:endParaRPr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80000" indent="-457200" algn="l" latinLnBrk="0">
              <a:lnSpc>
                <a:spcPct val="110000"/>
              </a:lnSpc>
              <a:spcBef>
                <a:spcPts val="1000"/>
              </a:spcBef>
            </a:pP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※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인증번호와 관련된 사항은 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에 문의</a:t>
            </a:r>
            <a:endParaRPr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78423" y="87017"/>
            <a:ext cx="39180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ko-KR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Ⅶ. </a:t>
            </a:r>
            <a:r>
              <a:rPr lang="ko-KR" altLang="en-US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연계관리</a:t>
            </a:r>
            <a:endParaRPr lang="en-US" altLang="ko-KR" sz="2000" dirty="0" smtClean="0">
              <a:solidFill>
                <a:srgbClr val="006699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55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25"/>
          <p:cNvGrpSpPr>
            <a:grpSpLocks/>
          </p:cNvGrpSpPr>
          <p:nvPr/>
        </p:nvGrpSpPr>
        <p:grpSpPr bwMode="auto">
          <a:xfrm>
            <a:off x="278423" y="620691"/>
            <a:ext cx="8573966" cy="504825"/>
            <a:chOff x="273050" y="957263"/>
            <a:chExt cx="9288463" cy="600075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281211" y="980729"/>
              <a:ext cx="9271570" cy="576064"/>
            </a:xfrm>
            <a:prstGeom prst="roundRect">
              <a:avLst>
                <a:gd name="adj" fmla="val 11155"/>
              </a:avLst>
            </a:prstGeom>
            <a:solidFill>
              <a:schemeClr val="bg1"/>
            </a:solidFill>
            <a:ln w="50800" cmpd="thickThin"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50000">
                    <a:schemeClr val="tx2">
                      <a:lumMod val="40000"/>
                      <a:lumOff val="6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0" scaled="0"/>
              </a:gradFill>
            </a:ln>
            <a:effectLst>
              <a:outerShdw blurRad="25400" dist="25400" dir="5400000" algn="tl" rotWithShape="0">
                <a:schemeClr val="tx2">
                  <a:lumMod val="50000"/>
                  <a:alpha val="36000"/>
                </a:scheme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lang="ko-KR" alt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6" name="내용 개체 틀 31"/>
            <p:cNvSpPr txBox="1">
              <a:spLocks/>
            </p:cNvSpPr>
            <p:nvPr/>
          </p:nvSpPr>
          <p:spPr bwMode="auto">
            <a:xfrm>
              <a:off x="273050" y="957263"/>
              <a:ext cx="928846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406400" indent="-223838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1pPr>
              <a:lvl2pPr marL="742950" indent="-28575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2pPr>
              <a:lvl3pPr marL="11430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3pPr>
              <a:lvl4pPr marL="16002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4pPr>
              <a:lvl5pPr marL="20574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5pPr>
              <a:lvl6pPr marL="25146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6pPr>
              <a:lvl7pPr marL="29718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7pPr>
              <a:lvl8pPr marL="34290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8pPr>
              <a:lvl9pPr marL="38862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9pPr>
            </a:lstStyle>
            <a:p>
              <a:pPr latinLnBrk="0">
                <a:spcBef>
                  <a:spcPct val="20000"/>
                </a:spcBef>
              </a:pP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7.1 VMS 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인증센터 </a:t>
              </a: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– 1365 </a:t>
              </a:r>
              <a:r>
                <a:rPr kumimoji="0" lang="ko-KR" altLang="en-US" sz="16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수요처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연계</a:t>
              </a:r>
              <a:endParaRPr kumimoji="0" lang="en-US" altLang="ko-K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그림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423" y="1916832"/>
            <a:ext cx="6096852" cy="3810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직사각형 17"/>
          <p:cNvSpPr/>
          <p:nvPr/>
        </p:nvSpPr>
        <p:spPr bwMode="auto">
          <a:xfrm>
            <a:off x="2090328" y="3692036"/>
            <a:ext cx="1204397" cy="1474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ea typeface="산돌고딕B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1907704" y="3573016"/>
            <a:ext cx="261389" cy="25918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kumimoji="1" lang="ko-KR" altLang="en-US" sz="1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3715913" y="3893528"/>
            <a:ext cx="344823" cy="1962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ea typeface="산돌고딕B" pitchFamily="18" charset="-127"/>
            </a:endParaRPr>
          </a:p>
        </p:txBody>
      </p:sp>
      <p:sp>
        <p:nvSpPr>
          <p:cNvPr id="21" name="타원 20"/>
          <p:cNvSpPr/>
          <p:nvPr/>
        </p:nvSpPr>
        <p:spPr bwMode="auto">
          <a:xfrm>
            <a:off x="3515249" y="3765759"/>
            <a:ext cx="261389" cy="25918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kumimoji="1" lang="ko-KR" altLang="en-US" sz="1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6588224" y="2005407"/>
            <a:ext cx="2406650" cy="1567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에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서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검색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한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인증번호를 입력</a:t>
            </a:r>
            <a:endParaRPr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확인 클릭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-&gt;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인증번호가 일치하면 인증번호 </a:t>
            </a:r>
            <a:r>
              <a:rPr lang="ko-KR" alt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입력창이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닫힘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78423" y="87017"/>
            <a:ext cx="39180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ko-KR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Ⅶ. </a:t>
            </a:r>
            <a:r>
              <a:rPr lang="ko-KR" altLang="en-US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연계관리</a:t>
            </a:r>
            <a:endParaRPr lang="en-US" altLang="ko-KR" sz="2000" dirty="0" smtClean="0">
              <a:solidFill>
                <a:srgbClr val="006699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55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25"/>
          <p:cNvGrpSpPr>
            <a:grpSpLocks/>
          </p:cNvGrpSpPr>
          <p:nvPr/>
        </p:nvGrpSpPr>
        <p:grpSpPr bwMode="auto">
          <a:xfrm>
            <a:off x="278423" y="620691"/>
            <a:ext cx="8573966" cy="504825"/>
            <a:chOff x="273050" y="957263"/>
            <a:chExt cx="9288463" cy="600075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281211" y="980729"/>
              <a:ext cx="9271570" cy="576064"/>
            </a:xfrm>
            <a:prstGeom prst="roundRect">
              <a:avLst>
                <a:gd name="adj" fmla="val 11155"/>
              </a:avLst>
            </a:prstGeom>
            <a:solidFill>
              <a:schemeClr val="bg1"/>
            </a:solidFill>
            <a:ln w="50800" cmpd="thickThin"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50000">
                    <a:schemeClr val="tx2">
                      <a:lumMod val="40000"/>
                      <a:lumOff val="6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0" scaled="0"/>
              </a:gradFill>
            </a:ln>
            <a:effectLst>
              <a:outerShdw blurRad="25400" dist="25400" dir="5400000" algn="tl" rotWithShape="0">
                <a:schemeClr val="tx2">
                  <a:lumMod val="50000"/>
                  <a:alpha val="36000"/>
                </a:scheme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lang="ko-KR" alt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6" name="내용 개체 틀 31"/>
            <p:cNvSpPr txBox="1">
              <a:spLocks/>
            </p:cNvSpPr>
            <p:nvPr/>
          </p:nvSpPr>
          <p:spPr bwMode="auto">
            <a:xfrm>
              <a:off x="273050" y="957263"/>
              <a:ext cx="928846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406400" indent="-223838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1pPr>
              <a:lvl2pPr marL="742950" indent="-28575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2pPr>
              <a:lvl3pPr marL="11430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3pPr>
              <a:lvl4pPr marL="16002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4pPr>
              <a:lvl5pPr marL="2057400" indent="-228600" defTabSz="628650" eaLnBrk="0" hangingPunct="0"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5pPr>
              <a:lvl6pPr marL="25146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6pPr>
              <a:lvl7pPr marL="29718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7pPr>
              <a:lvl8pPr marL="34290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8pPr>
              <a:lvl9pPr marL="3886200" indent="-228600" defTabSz="62865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산돌고딕 M" pitchFamily="18" charset="-127"/>
                  <a:ea typeface="산돌고딕 M" pitchFamily="18" charset="-127"/>
                </a:defRPr>
              </a:lvl9pPr>
            </a:lstStyle>
            <a:p>
              <a:pPr latinLnBrk="0">
                <a:spcBef>
                  <a:spcPct val="20000"/>
                </a:spcBef>
              </a:pP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7.1 VMS 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인증센터 </a:t>
              </a:r>
              <a:r>
                <a:rPr kumimoji="0" lang="en-US" altLang="ko-KR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– 1365 </a:t>
              </a:r>
              <a:r>
                <a:rPr kumimoji="0" lang="ko-KR" altLang="en-US" sz="16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수요처</a:t>
              </a:r>
              <a:r>
                <a:rPr kumimoji="0" lang="ko-KR" alt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연계</a:t>
              </a:r>
              <a:endParaRPr kumimoji="0" lang="en-US" altLang="ko-K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그림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423" y="1844824"/>
            <a:ext cx="6082562" cy="3805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직사각형 17"/>
          <p:cNvSpPr/>
          <p:nvPr/>
        </p:nvSpPr>
        <p:spPr bwMode="auto">
          <a:xfrm>
            <a:off x="1410109" y="4636689"/>
            <a:ext cx="3521931" cy="1679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ea typeface="산돌고딕B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1259632" y="4509120"/>
            <a:ext cx="261389" cy="25918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kumimoji="1" lang="ko-KR" altLang="en-US" sz="1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5607405" y="5252762"/>
            <a:ext cx="386814" cy="1621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ea typeface="산돌고딕B" pitchFamily="18" charset="-127"/>
            </a:endParaRPr>
          </a:p>
        </p:txBody>
      </p:sp>
      <p:sp>
        <p:nvSpPr>
          <p:cNvPr id="21" name="타원 20"/>
          <p:cNvSpPr/>
          <p:nvPr/>
        </p:nvSpPr>
        <p:spPr bwMode="auto">
          <a:xfrm>
            <a:off x="5436096" y="5085184"/>
            <a:ext cx="261389" cy="25918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kumimoji="1" lang="ko-KR" altLang="en-US" sz="1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6588224" y="1862568"/>
            <a:ext cx="2406650" cy="1567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인증번호가 일치하면 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</a:t>
            </a:r>
            <a:r>
              <a:rPr lang="ko-KR" alt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인증센터명이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  <a:r>
              <a:rPr lang="ko-KR" alt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자동입력됨</a:t>
            </a:r>
            <a:endParaRPr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228600" indent="-228600" algn="l" latinLnBrk="0">
              <a:lnSpc>
                <a:spcPct val="110000"/>
              </a:lnSpc>
              <a:spcBef>
                <a:spcPts val="1000"/>
              </a:spcBef>
              <a:buFont typeface="+mj-ea"/>
              <a:buAutoNum type="circleNumDbPlain"/>
            </a:pP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저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장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클릭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하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면 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VMS 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인증센터코드가 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1365</a:t>
            </a:r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에 저장됨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78423" y="87017"/>
            <a:ext cx="39180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ko-KR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Ⅶ. </a:t>
            </a:r>
            <a:r>
              <a:rPr lang="ko-KR" altLang="en-US" sz="2000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연계관리</a:t>
            </a:r>
            <a:endParaRPr lang="en-US" altLang="ko-KR" sz="2000" dirty="0" smtClean="0">
              <a:solidFill>
                <a:srgbClr val="006699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55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1880</TotalTime>
  <Words>154</Words>
  <Application>Microsoft Office PowerPoint</Application>
  <PresentationFormat>화면 슬라이드 쇼(4:3)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박준구</dc:creator>
  <cp:lastModifiedBy>최영협</cp:lastModifiedBy>
  <cp:revision>86</cp:revision>
  <dcterms:created xsi:type="dcterms:W3CDTF">2013-07-24T01:00:16Z</dcterms:created>
  <dcterms:modified xsi:type="dcterms:W3CDTF">2014-02-10T09:41:39Z</dcterms:modified>
</cp:coreProperties>
</file>